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80" r:id="rId3"/>
    <p:sldId id="257" r:id="rId4"/>
    <p:sldId id="264" r:id="rId5"/>
    <p:sldId id="258" r:id="rId6"/>
    <p:sldId id="275" r:id="rId7"/>
    <p:sldId id="260" r:id="rId8"/>
    <p:sldId id="261" r:id="rId9"/>
    <p:sldId id="266" r:id="rId10"/>
    <p:sldId id="265" r:id="rId11"/>
    <p:sldId id="263" r:id="rId12"/>
    <p:sldId id="267" r:id="rId13"/>
    <p:sldId id="273" r:id="rId14"/>
    <p:sldId id="268" r:id="rId15"/>
    <p:sldId id="269" r:id="rId16"/>
    <p:sldId id="270" r:id="rId17"/>
    <p:sldId id="271" r:id="rId18"/>
    <p:sldId id="272" r:id="rId19"/>
    <p:sldId id="274" r:id="rId20"/>
    <p:sldId id="279"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94707"/>
  </p:normalViewPr>
  <p:slideViewPr>
    <p:cSldViewPr snapToGrid="0">
      <p:cViewPr varScale="1">
        <p:scale>
          <a:sx n="115" d="100"/>
          <a:sy n="115"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1449AA12-8195-4182-A7AC-2E7E59DFBDAF}" type="datetimeFigureOut">
              <a:rPr lang="en-US" smtClean="0"/>
              <a:pPr algn="r"/>
              <a:t>7/8/24</a:t>
            </a:fld>
            <a:endParaRPr lang="en-US"/>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48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6007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72332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01192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19691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2050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9AA12-8195-4182-A7AC-2E7E59DFBDAF}" type="datetimeFigureOut">
              <a:rPr lang="en-US" smtClean="0"/>
              <a:t>7/8/24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759886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9AA12-8195-4182-A7AC-2E7E59DFBDAF}" type="datetimeFigureOut">
              <a:rPr lang="en-US" smtClean="0"/>
              <a:t>7/8/24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5742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9AA12-8195-4182-A7AC-2E7E59DFBDAF}" type="datetimeFigureOut">
              <a:rPr lang="en-US" smtClean="0"/>
              <a:t>7/8/24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74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64684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84208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9AA12-8195-4182-A7AC-2E7E59DFBDAF}" type="datetimeFigureOut">
              <a:rPr lang="en-US" smtClean="0"/>
              <a:pPr/>
              <a:t>7/8/24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6757591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anshul-thareja/"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7BC7F-B8AD-3763-3275-B80538CE23FA}"/>
              </a:ext>
            </a:extLst>
          </p:cNvPr>
          <p:cNvSpPr>
            <a:spLocks noGrp="1"/>
          </p:cNvSpPr>
          <p:nvPr>
            <p:ph type="ctrTitle"/>
          </p:nvPr>
        </p:nvSpPr>
        <p:spPr>
          <a:xfrm>
            <a:off x="890338" y="640080"/>
            <a:ext cx="3734014" cy="3566160"/>
          </a:xfrm>
        </p:spPr>
        <p:txBody>
          <a:bodyPr anchor="b">
            <a:normAutofit/>
          </a:bodyPr>
          <a:lstStyle/>
          <a:p>
            <a:pPr algn="l"/>
            <a:r>
              <a:rPr lang="en-US" sz="5400" dirty="0"/>
              <a:t>Technical</a:t>
            </a:r>
          </a:p>
        </p:txBody>
      </p:sp>
      <p:sp>
        <p:nvSpPr>
          <p:cNvPr id="3" name="Subtitle 2">
            <a:extLst>
              <a:ext uri="{FF2B5EF4-FFF2-40B4-BE49-F238E27FC236}">
                <a16:creationId xmlns:a16="http://schemas.microsoft.com/office/drawing/2014/main" id="{EE07829B-7577-EB9E-3FA7-46C81BF5329C}"/>
              </a:ext>
            </a:extLst>
          </p:cNvPr>
          <p:cNvSpPr>
            <a:spLocks noGrp="1"/>
          </p:cNvSpPr>
          <p:nvPr>
            <p:ph type="subTitle" idx="1"/>
          </p:nvPr>
        </p:nvSpPr>
        <p:spPr>
          <a:xfrm>
            <a:off x="890339" y="4636008"/>
            <a:ext cx="3734014" cy="1572768"/>
          </a:xfrm>
        </p:spPr>
        <p:txBody>
          <a:bodyPr>
            <a:normAutofit/>
          </a:bodyPr>
          <a:lstStyle/>
          <a:p>
            <a:pPr algn="l"/>
            <a:r>
              <a:rPr lang="en-US" dirty="0"/>
              <a:t>Presented by: John Bellamy</a:t>
            </a:r>
            <a:endParaRPr lang="en-US"/>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B305147F-506D-70AA-5B7B-22B37DCBF560}"/>
              </a:ext>
            </a:extLst>
          </p:cNvPr>
          <p:cNvPicPr>
            <a:picLocks noChangeAspect="1"/>
          </p:cNvPicPr>
          <p:nvPr/>
        </p:nvPicPr>
        <p:blipFill rotWithShape="1">
          <a:blip r:embed="rId2"/>
          <a:srcRect l="12406" r="2064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209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Part II</a:t>
            </a:r>
          </a:p>
        </p:txBody>
      </p:sp>
    </p:spTree>
    <p:extLst>
      <p:ext uri="{BB962C8B-B14F-4D97-AF65-F5344CB8AC3E}">
        <p14:creationId xmlns:p14="http://schemas.microsoft.com/office/powerpoint/2010/main" val="8310735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96BDF-DD56-A29A-D931-D9F7DC3C007C}"/>
              </a:ext>
            </a:extLst>
          </p:cNvPr>
          <p:cNvSpPr>
            <a:spLocks noGrp="1"/>
          </p:cNvSpPr>
          <p:nvPr>
            <p:ph type="title"/>
          </p:nvPr>
        </p:nvSpPr>
        <p:spPr>
          <a:xfrm>
            <a:off x="761803" y="350196"/>
            <a:ext cx="4646904" cy="1624520"/>
          </a:xfrm>
        </p:spPr>
        <p:txBody>
          <a:bodyPr anchor="ctr">
            <a:normAutofit/>
          </a:bodyPr>
          <a:lstStyle/>
          <a:p>
            <a:r>
              <a:rPr lang="en-US" sz="4000"/>
              <a:t>Overview</a:t>
            </a:r>
          </a:p>
        </p:txBody>
      </p:sp>
      <p:sp>
        <p:nvSpPr>
          <p:cNvPr id="3" name="Content Placeholder 2">
            <a:extLst>
              <a:ext uri="{FF2B5EF4-FFF2-40B4-BE49-F238E27FC236}">
                <a16:creationId xmlns:a16="http://schemas.microsoft.com/office/drawing/2014/main" id="{9ECB043C-9EBB-5015-E190-6981E149F153}"/>
              </a:ext>
            </a:extLst>
          </p:cNvPr>
          <p:cNvSpPr>
            <a:spLocks noGrp="1"/>
          </p:cNvSpPr>
          <p:nvPr>
            <p:ph idx="1"/>
          </p:nvPr>
        </p:nvSpPr>
        <p:spPr>
          <a:xfrm>
            <a:off x="761802" y="2743200"/>
            <a:ext cx="4646905" cy="3613149"/>
          </a:xfrm>
        </p:spPr>
        <p:txBody>
          <a:bodyPr anchor="ctr">
            <a:normAutofit/>
          </a:bodyPr>
          <a:lstStyle/>
          <a:p>
            <a:r>
              <a:rPr lang="en-US" sz="1400" dirty="0"/>
              <a:t>About the data. From UC Irving: “</a:t>
            </a:r>
            <a:r>
              <a:rPr lang="en-US" sz="1400" b="0" i="0" u="none" strike="noStrike" dirty="0">
                <a:effectLst/>
                <a:highlight>
                  <a:srgbClr val="FAFAFA"/>
                </a:highlight>
                <a:latin typeface="ui-sans-serif"/>
              </a:rPr>
              <a:t>These data are the results of a chemical analysis of wines grown in the same region in Italy but derived from three different cultivars. The analysis determined the quantities of 13 constituents found in each of the three types of wines. </a:t>
            </a:r>
            <a:r>
              <a:rPr lang="en-US" sz="1400" dirty="0"/>
              <a:t>”</a:t>
            </a:r>
          </a:p>
          <a:p>
            <a:r>
              <a:rPr lang="en-US" sz="1400" dirty="0"/>
              <a:t>The dataset consists of one set for red and white data and is good for classification. </a:t>
            </a:r>
          </a:p>
          <a:p>
            <a:r>
              <a:rPr lang="en-US" sz="1400" dirty="0"/>
              <a:t>Included in my Github repo is the code that shows the combining of the two datasets, table creation in Snowflake and uploading combined data into Snowflake. </a:t>
            </a:r>
          </a:p>
          <a:p>
            <a:r>
              <a:rPr lang="en-US" sz="1400" dirty="0"/>
              <a:t>Exploratory analysis and feature selection is then performed. </a:t>
            </a:r>
          </a:p>
          <a:p>
            <a:r>
              <a:rPr lang="en-US" sz="1400" dirty="0"/>
              <a:t>The chosen features are then modeled and pushed to registry in Snowflake and an inference service serves this model in a Docker container. </a:t>
            </a:r>
          </a:p>
        </p:txBody>
      </p:sp>
      <p:pic>
        <p:nvPicPr>
          <p:cNvPr id="5" name="Picture 4" descr="Grapes on a tree">
            <a:extLst>
              <a:ext uri="{FF2B5EF4-FFF2-40B4-BE49-F238E27FC236}">
                <a16:creationId xmlns:a16="http://schemas.microsoft.com/office/drawing/2014/main" id="{AC17CCA5-3CC8-3B25-2738-9E51F55C2437}"/>
              </a:ext>
            </a:extLst>
          </p:cNvPr>
          <p:cNvPicPr>
            <a:picLocks noChangeAspect="1"/>
          </p:cNvPicPr>
          <p:nvPr/>
        </p:nvPicPr>
        <p:blipFill rotWithShape="1">
          <a:blip r:embed="rId2"/>
          <a:srcRect l="30910" r="9689" b="-2"/>
          <a:stretch/>
        </p:blipFill>
        <p:spPr>
          <a:xfrm>
            <a:off x="6096000" y="1"/>
            <a:ext cx="6102825" cy="6858000"/>
          </a:xfrm>
          <a:prstGeom prst="rect">
            <a:avLst/>
          </a:prstGeom>
        </p:spPr>
      </p:pic>
    </p:spTree>
    <p:extLst>
      <p:ext uri="{BB962C8B-B14F-4D97-AF65-F5344CB8AC3E}">
        <p14:creationId xmlns:p14="http://schemas.microsoft.com/office/powerpoint/2010/main" val="266592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Data Engineering</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481746"/>
            <a:ext cx="6574649" cy="3891118"/>
          </a:xfrm>
          <a:prstGeom prst="rect">
            <a:avLst/>
          </a:prstGeom>
        </p:spPr>
      </p:pic>
    </p:spTree>
    <p:extLst>
      <p:ext uri="{BB962C8B-B14F-4D97-AF65-F5344CB8AC3E}">
        <p14:creationId xmlns:p14="http://schemas.microsoft.com/office/powerpoint/2010/main" val="129340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Exploratory Analysis</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tretch>
            <a:fillRect/>
          </a:stretch>
        </p:blipFill>
        <p:spPr>
          <a:xfrm>
            <a:off x="4345375" y="961812"/>
            <a:ext cx="6574649" cy="4930987"/>
          </a:xfrm>
          <a:prstGeom prst="rect">
            <a:avLst/>
          </a:prstGeom>
        </p:spPr>
      </p:pic>
    </p:spTree>
    <p:extLst>
      <p:ext uri="{BB962C8B-B14F-4D97-AF65-F5344CB8AC3E}">
        <p14:creationId xmlns:p14="http://schemas.microsoft.com/office/powerpoint/2010/main" val="366790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Feature Selection</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974857"/>
            <a:ext cx="6574649" cy="4904896"/>
          </a:xfrm>
          <a:prstGeom prst="rect">
            <a:avLst/>
          </a:prstGeom>
        </p:spPr>
      </p:pic>
    </p:spTree>
    <p:extLst>
      <p:ext uri="{BB962C8B-B14F-4D97-AF65-F5344CB8AC3E}">
        <p14:creationId xmlns:p14="http://schemas.microsoft.com/office/powerpoint/2010/main" val="165206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 Eng.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686309"/>
            <a:ext cx="6574649" cy="3481992"/>
          </a:xfrm>
          <a:prstGeom prst="rect">
            <a:avLst/>
          </a:prstGeom>
        </p:spPr>
      </p:pic>
    </p:spTree>
    <p:extLst>
      <p:ext uri="{BB962C8B-B14F-4D97-AF65-F5344CB8AC3E}">
        <p14:creationId xmlns:p14="http://schemas.microsoft.com/office/powerpoint/2010/main" val="198707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2014382"/>
            <a:ext cx="6574649" cy="2825845"/>
          </a:xfrm>
          <a:prstGeom prst="rect">
            <a:avLst/>
          </a:prstGeom>
        </p:spPr>
      </p:pic>
    </p:spTree>
    <p:extLst>
      <p:ext uri="{BB962C8B-B14F-4D97-AF65-F5344CB8AC3E}">
        <p14:creationId xmlns:p14="http://schemas.microsoft.com/office/powerpoint/2010/main" val="1012315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tretch>
            <a:fillRect/>
          </a:stretch>
        </p:blipFill>
        <p:spPr>
          <a:xfrm>
            <a:off x="4415246" y="1701556"/>
            <a:ext cx="6176554" cy="3906994"/>
          </a:xfrm>
          <a:prstGeom prst="rect">
            <a:avLst/>
          </a:prstGeom>
        </p:spPr>
      </p:pic>
    </p:spTree>
    <p:extLst>
      <p:ext uri="{BB962C8B-B14F-4D97-AF65-F5344CB8AC3E}">
        <p14:creationId xmlns:p14="http://schemas.microsoft.com/office/powerpoint/2010/main" val="309479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415246" y="2348046"/>
            <a:ext cx="6176554" cy="2614013"/>
          </a:xfrm>
          <a:prstGeom prst="rect">
            <a:avLst/>
          </a:prstGeom>
        </p:spPr>
      </p:pic>
    </p:spTree>
    <p:extLst>
      <p:ext uri="{BB962C8B-B14F-4D97-AF65-F5344CB8AC3E}">
        <p14:creationId xmlns:p14="http://schemas.microsoft.com/office/powerpoint/2010/main" val="273512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rcRect/>
          <a:stretch/>
        </p:blipFill>
        <p:spPr>
          <a:xfrm>
            <a:off x="2092703" y="1623856"/>
            <a:ext cx="8006592" cy="4909083"/>
          </a:xfrm>
          <a:prstGeom prst="rect">
            <a:avLst/>
          </a:prstGeom>
        </p:spPr>
      </p:pic>
    </p:spTree>
    <p:extLst>
      <p:ext uri="{BB962C8B-B14F-4D97-AF65-F5344CB8AC3E}">
        <p14:creationId xmlns:p14="http://schemas.microsoft.com/office/powerpoint/2010/main" val="404118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3496-DD34-7E22-ADF0-625DB93060E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BA14C49-DA48-6E3C-4F2C-2E8BC6EA674E}"/>
              </a:ext>
            </a:extLst>
          </p:cNvPr>
          <p:cNvSpPr>
            <a:spLocks noGrp="1"/>
          </p:cNvSpPr>
          <p:nvPr>
            <p:ph idx="1"/>
          </p:nvPr>
        </p:nvSpPr>
        <p:spPr/>
        <p:txBody>
          <a:bodyPr/>
          <a:lstStyle/>
          <a:p>
            <a:r>
              <a:rPr lang="en-US" dirty="0"/>
              <a:t>Snowflake inference service container. See notes in github repo: johnb340/xgboost-wine-snowflake:v1</a:t>
            </a:r>
          </a:p>
          <a:p>
            <a:r>
              <a:rPr lang="en-US" dirty="0"/>
              <a:t>Github: https://</a:t>
            </a:r>
            <a:r>
              <a:rPr lang="en-US" dirty="0" err="1"/>
              <a:t>github.com</a:t>
            </a:r>
            <a:r>
              <a:rPr lang="en-US" dirty="0"/>
              <a:t>/</a:t>
            </a:r>
            <a:r>
              <a:rPr lang="en-US" dirty="0" err="1"/>
              <a:t>johnlbellamy</a:t>
            </a:r>
            <a:r>
              <a:rPr lang="en-US" dirty="0"/>
              <a:t>/</a:t>
            </a:r>
            <a:r>
              <a:rPr lang="en-US" dirty="0" err="1"/>
              <a:t>snowpark_ml</a:t>
            </a:r>
            <a:r>
              <a:rPr lang="en-US" dirty="0"/>
              <a:t>/tree/master</a:t>
            </a:r>
          </a:p>
          <a:p>
            <a:endParaRPr lang="en-US" dirty="0"/>
          </a:p>
        </p:txBody>
      </p:sp>
    </p:spTree>
    <p:extLst>
      <p:ext uri="{BB962C8B-B14F-4D97-AF65-F5344CB8AC3E}">
        <p14:creationId xmlns:p14="http://schemas.microsoft.com/office/powerpoint/2010/main" val="14762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tretch>
            <a:fillRect/>
          </a:stretch>
        </p:blipFill>
        <p:spPr>
          <a:xfrm>
            <a:off x="1592253" y="1623856"/>
            <a:ext cx="9007493" cy="4909083"/>
          </a:xfrm>
          <a:prstGeom prst="rect">
            <a:avLst/>
          </a:prstGeom>
        </p:spPr>
      </p:pic>
    </p:spTree>
    <p:extLst>
      <p:ext uri="{BB962C8B-B14F-4D97-AF65-F5344CB8AC3E}">
        <p14:creationId xmlns:p14="http://schemas.microsoft.com/office/powerpoint/2010/main" val="76232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Additional Information</a:t>
            </a:r>
          </a:p>
        </p:txBody>
      </p:sp>
    </p:spTree>
    <p:extLst>
      <p:ext uri="{BB962C8B-B14F-4D97-AF65-F5344CB8AC3E}">
        <p14:creationId xmlns:p14="http://schemas.microsoft.com/office/powerpoint/2010/main" val="47491037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AI MATURITY</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46314"/>
            <a:ext cx="6706336" cy="3765371"/>
          </a:xfrm>
          <a:prstGeom prst="rect">
            <a:avLst/>
          </a:prstGeom>
        </p:spPr>
      </p:pic>
    </p:spTree>
    <p:extLst>
      <p:ext uri="{BB962C8B-B14F-4D97-AF65-F5344CB8AC3E}">
        <p14:creationId xmlns:p14="http://schemas.microsoft.com/office/powerpoint/2010/main" val="1630690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MLOps Arch</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79536"/>
            <a:ext cx="6706336" cy="3698927"/>
          </a:xfrm>
          <a:prstGeom prst="rect">
            <a:avLst/>
          </a:prstGeom>
        </p:spPr>
      </p:pic>
    </p:spTree>
    <p:extLst>
      <p:ext uri="{BB962C8B-B14F-4D97-AF65-F5344CB8AC3E}">
        <p14:creationId xmlns:p14="http://schemas.microsoft.com/office/powerpoint/2010/main" val="164196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C2849-1C5E-28F2-E42B-4693BC73587B}"/>
              </a:ext>
            </a:extLst>
          </p:cNvPr>
          <p:cNvSpPr>
            <a:spLocks noGrp="1"/>
          </p:cNvSpPr>
          <p:nvPr>
            <p:ph type="title"/>
          </p:nvPr>
        </p:nvSpPr>
        <p:spPr>
          <a:xfrm>
            <a:off x="6513788" y="365125"/>
            <a:ext cx="4840010" cy="1807305"/>
          </a:xfrm>
        </p:spPr>
        <p:txBody>
          <a:bodyPr>
            <a:normAutofit/>
          </a:bodyPr>
          <a:lstStyle/>
          <a:p>
            <a:r>
              <a:rPr lang="en-US"/>
              <a:t>Agenda</a:t>
            </a:r>
            <a:endParaRPr lang="en-US" dirty="0"/>
          </a:p>
        </p:txBody>
      </p:sp>
      <p:pic>
        <p:nvPicPr>
          <p:cNvPr id="5" name="Picture 4" descr="Top view of cubes connected with black lines">
            <a:extLst>
              <a:ext uri="{FF2B5EF4-FFF2-40B4-BE49-F238E27FC236}">
                <a16:creationId xmlns:a16="http://schemas.microsoft.com/office/drawing/2014/main" id="{FC3C3E1C-DD29-9623-7572-B5B986F57139}"/>
              </a:ext>
            </a:extLst>
          </p:cNvPr>
          <p:cNvPicPr>
            <a:picLocks noChangeAspect="1"/>
          </p:cNvPicPr>
          <p:nvPr/>
        </p:nvPicPr>
        <p:blipFill rotWithShape="1">
          <a:blip r:embed="rId2"/>
          <a:srcRect l="21515" r="1159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882B014-119B-1C2E-58B7-2E28C1250FED}"/>
              </a:ext>
            </a:extLst>
          </p:cNvPr>
          <p:cNvSpPr>
            <a:spLocks noGrp="1"/>
          </p:cNvSpPr>
          <p:nvPr>
            <p:ph idx="1"/>
          </p:nvPr>
        </p:nvSpPr>
        <p:spPr>
          <a:xfrm>
            <a:off x="6513788" y="2333297"/>
            <a:ext cx="4840010" cy="3843666"/>
          </a:xfrm>
        </p:spPr>
        <p:txBody>
          <a:bodyPr>
            <a:normAutofit lnSpcReduction="10000"/>
          </a:bodyPr>
          <a:lstStyle/>
          <a:p>
            <a:pPr marL="0" indent="0">
              <a:buNone/>
            </a:pPr>
            <a:r>
              <a:rPr lang="en-US" sz="1400" dirty="0"/>
              <a:t>Part I Data Engineering:</a:t>
            </a:r>
          </a:p>
          <a:p>
            <a:r>
              <a:rPr lang="en-US" sz="1400" dirty="0"/>
              <a:t>Diagram</a:t>
            </a:r>
          </a:p>
          <a:p>
            <a:r>
              <a:rPr lang="en-US" sz="1400" dirty="0"/>
              <a:t>Tables</a:t>
            </a:r>
          </a:p>
          <a:p>
            <a:r>
              <a:rPr lang="en-US" sz="1400" dirty="0"/>
              <a:t>Solution Overview</a:t>
            </a:r>
          </a:p>
          <a:p>
            <a:pPr marL="0" indent="0">
              <a:buNone/>
            </a:pPr>
            <a:r>
              <a:rPr lang="en-US" sz="1400" dirty="0"/>
              <a:t>Part II E2E ML On Snowflake:</a:t>
            </a:r>
          </a:p>
          <a:p>
            <a:r>
              <a:rPr lang="en-US" sz="1400" dirty="0"/>
              <a:t>Overview</a:t>
            </a:r>
          </a:p>
          <a:p>
            <a:r>
              <a:rPr lang="en-US" sz="1400" dirty="0"/>
              <a:t>Data Engineering</a:t>
            </a:r>
          </a:p>
          <a:p>
            <a:r>
              <a:rPr lang="en-US" sz="1400" dirty="0"/>
              <a:t>Exploratory Analysis &amp; Feature Selection</a:t>
            </a:r>
          </a:p>
          <a:p>
            <a:r>
              <a:rPr lang="en-US" sz="1400" dirty="0"/>
              <a:t>Transformation/Model Pipeline &amp; Model Repo</a:t>
            </a:r>
          </a:p>
          <a:p>
            <a:r>
              <a:rPr lang="en-US" sz="1400" dirty="0"/>
              <a:t>Inference Endpoint</a:t>
            </a:r>
          </a:p>
          <a:p>
            <a:r>
              <a:rPr lang="en-US" sz="1400" dirty="0"/>
              <a:t>Conclusion</a:t>
            </a:r>
          </a:p>
          <a:p>
            <a:r>
              <a:rPr lang="en-US" sz="1400" dirty="0"/>
              <a:t>QA</a:t>
            </a:r>
          </a:p>
          <a:p>
            <a:r>
              <a:rPr lang="en-US" sz="1400" dirty="0"/>
              <a:t>Backups</a:t>
            </a:r>
          </a:p>
          <a:p>
            <a:endParaRPr lang="en-US" sz="1400" dirty="0"/>
          </a:p>
        </p:txBody>
      </p:sp>
    </p:spTree>
    <p:extLst>
      <p:ext uri="{BB962C8B-B14F-4D97-AF65-F5344CB8AC3E}">
        <p14:creationId xmlns:p14="http://schemas.microsoft.com/office/powerpoint/2010/main" val="227045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Part I</a:t>
            </a:r>
          </a:p>
        </p:txBody>
      </p:sp>
    </p:spTree>
    <p:extLst>
      <p:ext uri="{BB962C8B-B14F-4D97-AF65-F5344CB8AC3E}">
        <p14:creationId xmlns:p14="http://schemas.microsoft.com/office/powerpoint/2010/main" val="23176010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p:txBody>
          <a:bodyPr/>
          <a:lstStyle/>
          <a:p>
            <a:r>
              <a:rPr lang="en-US" dirty="0"/>
              <a:t>Solution Overview</a:t>
            </a:r>
          </a:p>
        </p:txBody>
      </p:sp>
      <p:sp>
        <p:nvSpPr>
          <p:cNvPr id="3" name="Content Placeholder 2">
            <a:extLst>
              <a:ext uri="{FF2B5EF4-FFF2-40B4-BE49-F238E27FC236}">
                <a16:creationId xmlns:a16="http://schemas.microsoft.com/office/drawing/2014/main" id="{4C973C3B-8AE9-1694-1C1B-8A0C9744C98F}"/>
              </a:ext>
            </a:extLst>
          </p:cNvPr>
          <p:cNvSpPr>
            <a:spLocks noGrp="1"/>
          </p:cNvSpPr>
          <p:nvPr>
            <p:ph idx="1"/>
          </p:nvPr>
        </p:nvSpPr>
        <p:spPr/>
        <p:txBody>
          <a:bodyPr>
            <a:normAutofit fontScale="55000" lnSpcReduction="20000"/>
          </a:bodyPr>
          <a:lstStyle/>
          <a:p>
            <a:pPr>
              <a:buFont typeface="+mj-lt"/>
              <a:buAutoNum type="arabicPeriod"/>
            </a:pPr>
            <a:r>
              <a:rPr lang="en-US" sz="1800" b="1" dirty="0">
                <a:effectLst/>
                <a:highlight>
                  <a:srgbClr val="FFFFFF"/>
                </a:highlight>
                <a:latin typeface="ArialMT"/>
              </a:rPr>
              <a:t>What methods or frameworks would you use to orchestrate and schedule this process and what would the execution frequency be?  </a:t>
            </a:r>
            <a:r>
              <a:rPr lang="en-US" sz="1800" dirty="0">
                <a:effectLst/>
                <a:highlight>
                  <a:srgbClr val="FFFFFF"/>
                </a:highlight>
                <a:latin typeface="ArialMT"/>
              </a:rPr>
              <a:t>For Spotify and YouTube, if we can use webhooks we can download new data as it is created. Alternatively, some mechanism would have to check that there is data available at some frequency not to exceed 2 minutes.</a:t>
            </a:r>
          </a:p>
          <a:p>
            <a:pPr>
              <a:buFont typeface="+mj-lt"/>
              <a:buAutoNum type="arabicPeriod"/>
            </a:pPr>
            <a:r>
              <a:rPr lang="en-US" sz="1800" b="1" dirty="0">
                <a:effectLst/>
                <a:highlight>
                  <a:srgbClr val="FFFFFF"/>
                </a:highlight>
                <a:latin typeface="ArialMT"/>
              </a:rPr>
              <a:t>Diagram the overall architectural diagram of your data pipeline and data storage system (</a:t>
            </a:r>
            <a:r>
              <a:rPr lang="en-US" sz="1800" b="1" dirty="0" err="1">
                <a:effectLst/>
                <a:highlight>
                  <a:srgbClr val="FFFFFF"/>
                </a:highlight>
                <a:latin typeface="ArialMT"/>
              </a:rPr>
              <a:t>ie</a:t>
            </a:r>
            <a:r>
              <a:rPr lang="en-US" sz="1800" b="1" dirty="0">
                <a:effectLst/>
                <a:highlight>
                  <a:srgbClr val="FFFFFF"/>
                </a:highlight>
                <a:latin typeface="ArialMT"/>
              </a:rPr>
              <a:t> incoming data sources, acquisition methods, aggregations, transformations and validations, and outputs) </a:t>
            </a:r>
            <a:r>
              <a:rPr lang="en-US" sz="1800" dirty="0">
                <a:effectLst/>
                <a:highlight>
                  <a:srgbClr val="FFFFFF"/>
                </a:highlight>
                <a:latin typeface="ArialMT"/>
              </a:rPr>
              <a:t>Two fact tables are created to support visualization and aggregation across playlists and plays. </a:t>
            </a:r>
            <a:endParaRPr lang="en-US" sz="1800" b="1" dirty="0">
              <a:effectLst/>
              <a:highlight>
                <a:srgbClr val="FFFFFF"/>
              </a:highlight>
              <a:latin typeface="ArialMT"/>
            </a:endParaRPr>
          </a:p>
          <a:p>
            <a:pPr>
              <a:buFont typeface="+mj-lt"/>
              <a:buAutoNum type="arabicPeriod"/>
            </a:pPr>
            <a:r>
              <a:rPr lang="en-US" sz="1800" b="1" dirty="0">
                <a:effectLst/>
                <a:highlight>
                  <a:srgbClr val="FFFFFF"/>
                </a:highlight>
                <a:latin typeface="ArialMT"/>
              </a:rPr>
              <a:t>Diagram your proposed data models that will be used by the software engineers to build the visualization layer of this system (to accommodate the given use cases). </a:t>
            </a:r>
            <a:r>
              <a:rPr lang="en-US" sz="1800" dirty="0">
                <a:effectLst/>
                <a:highlight>
                  <a:srgbClr val="FFFFFF"/>
                </a:highlight>
                <a:latin typeface="ArialMT"/>
              </a:rPr>
              <a:t>Based on this use case we can use webhooks and event services like Kafka, Azure Event Hub or even tools native to Snowflake or Databricks. The stage tables load data from all three providers when events occur. The streams then associate IDs/ get ids from the dimension tables. Then this data is pushed to streaming/live tables and CDC matriculates changes into dimension and fact tables. </a:t>
            </a:r>
            <a:r>
              <a:rPr lang="en-US" sz="1800" b="1" dirty="0">
                <a:effectLst/>
                <a:highlight>
                  <a:srgbClr val="FFFFFF"/>
                </a:highlight>
                <a:latin typeface="ArialMT"/>
              </a:rPr>
              <a:t>What would your preferred development tools, languages, and frameworks would you use to accommodate this problem?  </a:t>
            </a:r>
            <a:r>
              <a:rPr lang="en-US" sz="1800" dirty="0">
                <a:effectLst/>
                <a:highlight>
                  <a:srgbClr val="FFFFFF"/>
                </a:highlight>
                <a:latin typeface="ArialMT"/>
              </a:rPr>
              <a:t>The main tools I would select for this would be a data platform like Databricks or Snowflake, Python and </a:t>
            </a:r>
            <a:r>
              <a:rPr lang="en-US" sz="1800" dirty="0" err="1">
                <a:effectLst/>
                <a:highlight>
                  <a:srgbClr val="FFFFFF"/>
                </a:highlight>
                <a:latin typeface="ArialMT"/>
              </a:rPr>
              <a:t>sdks</a:t>
            </a:r>
            <a:r>
              <a:rPr lang="en-US" sz="1800" dirty="0">
                <a:effectLst/>
                <a:highlight>
                  <a:srgbClr val="FFFFFF"/>
                </a:highlight>
                <a:latin typeface="ArialMT"/>
              </a:rPr>
              <a:t> for either platform. </a:t>
            </a:r>
            <a:r>
              <a:rPr lang="en-US" sz="1800" dirty="0">
                <a:highlight>
                  <a:srgbClr val="FFFFFF"/>
                </a:highlight>
                <a:latin typeface="ArialMT"/>
              </a:rPr>
              <a:t>A</a:t>
            </a:r>
            <a:r>
              <a:rPr lang="en-US" sz="1800" dirty="0">
                <a:effectLst/>
                <a:highlight>
                  <a:srgbClr val="FFFFFF"/>
                </a:highlight>
                <a:latin typeface="ArialMT"/>
              </a:rPr>
              <a:t>n SQL dialect for tables/database creation and data loading. An even service from one of the cloud providers</a:t>
            </a:r>
            <a:r>
              <a:rPr lang="en-US" sz="1800" dirty="0">
                <a:highlight>
                  <a:srgbClr val="FFFFFF"/>
                </a:highlight>
                <a:latin typeface="ArialMT"/>
              </a:rPr>
              <a:t>. Then any supported dashboard technology can be used, such as Tableau, </a:t>
            </a:r>
            <a:r>
              <a:rPr lang="en-US" sz="1800" dirty="0" err="1">
                <a:highlight>
                  <a:srgbClr val="FFFFFF"/>
                </a:highlight>
                <a:latin typeface="ArialMT"/>
              </a:rPr>
              <a:t>PowerBI</a:t>
            </a:r>
            <a:r>
              <a:rPr lang="en-US" sz="1800" dirty="0">
                <a:highlight>
                  <a:srgbClr val="FFFFFF"/>
                </a:highlight>
                <a:latin typeface="ArialMT"/>
              </a:rPr>
              <a:t> or </a:t>
            </a:r>
            <a:r>
              <a:rPr lang="en-US" sz="1800" dirty="0" err="1">
                <a:highlight>
                  <a:srgbClr val="FFFFFF"/>
                </a:highlight>
                <a:latin typeface="ArialMT"/>
              </a:rPr>
              <a:t>SnowSight</a:t>
            </a:r>
            <a:r>
              <a:rPr lang="en-US" sz="1800" dirty="0">
                <a:highlight>
                  <a:srgbClr val="FFFFFF"/>
                </a:highlight>
                <a:latin typeface="ArialMT"/>
              </a:rPr>
              <a:t>.</a:t>
            </a:r>
            <a:endParaRPr lang="en-US" sz="1800" dirty="0">
              <a:effectLst/>
              <a:highlight>
                <a:srgbClr val="FFFFFF"/>
              </a:highlight>
              <a:latin typeface="ArialMT"/>
            </a:endParaRPr>
          </a:p>
          <a:p>
            <a:pPr>
              <a:buFont typeface="+mj-lt"/>
              <a:buAutoNum type="arabicPeriod"/>
            </a:pPr>
            <a:r>
              <a:rPr lang="en-US" sz="1800" b="1" dirty="0">
                <a:effectLst/>
                <a:highlight>
                  <a:srgbClr val="FFFFFF"/>
                </a:highlight>
                <a:latin typeface="ArialMT"/>
              </a:rPr>
              <a:t>What specific transformations and validations do you anticipate needing to run on the acquired data? </a:t>
            </a:r>
            <a:r>
              <a:rPr lang="en-US" sz="1800" dirty="0">
                <a:effectLst/>
                <a:highlight>
                  <a:srgbClr val="FFFFFF"/>
                </a:highlight>
                <a:latin typeface="ArialMT"/>
              </a:rPr>
              <a:t>It could be that artist names are not always going to be the same. For example, Prince and the artist formerly known as Prince. It could be tricky to reconcile these names. We could transform these names to be general.  To test the pipeline flow and validate data, we could randomly query the new data and make sure the values fit within a specific range. We could also have a query we run and we know what the results should be ahead of time so we can also test against that. </a:t>
            </a:r>
          </a:p>
          <a:p>
            <a:pPr>
              <a:buFont typeface="+mj-lt"/>
              <a:buAutoNum type="arabicPeriod"/>
            </a:pPr>
            <a:r>
              <a:rPr lang="en-US" sz="1800" b="1" dirty="0">
                <a:effectLst/>
                <a:highlight>
                  <a:srgbClr val="FFFFFF"/>
                </a:highlight>
                <a:latin typeface="ArialMT"/>
              </a:rPr>
              <a:t>How would you test your solution? What aspects would be the hardest to test and why? Which aspects are the most important to test and why? </a:t>
            </a:r>
            <a:r>
              <a:rPr lang="en-US" sz="1800" dirty="0">
                <a:effectLst/>
                <a:highlight>
                  <a:srgbClr val="FFFFFF"/>
                </a:highlight>
                <a:latin typeface="ArialMT"/>
              </a:rPr>
              <a:t>Because we don’t control this data, we won’t be able to verify the quality or whether the values are true or not. Problems with the data model could be hard to identify. </a:t>
            </a:r>
          </a:p>
          <a:p>
            <a:pPr>
              <a:buFont typeface="+mj-lt"/>
              <a:buAutoNum type="arabicPeriod"/>
            </a:pPr>
            <a:endParaRPr lang="en-US" sz="1800" dirty="0">
              <a:highlight>
                <a:srgbClr val="FFFFFF"/>
              </a:highlight>
              <a:latin typeface="ArialMT"/>
            </a:endParaRPr>
          </a:p>
          <a:p>
            <a:pPr>
              <a:buFont typeface="+mj-lt"/>
              <a:buAutoNum type="arabicPeriod" startAt="7"/>
            </a:pPr>
            <a:r>
              <a:rPr lang="en-US" sz="1800" dirty="0">
                <a:effectLst/>
                <a:highlight>
                  <a:srgbClr val="FFFFFF"/>
                </a:highlight>
                <a:latin typeface="ArialMT"/>
              </a:rPr>
              <a:t>How would you make sure that the system has an extremely high availability (</a:t>
            </a:r>
            <a:r>
              <a:rPr lang="en-US" sz="1800" dirty="0" err="1">
                <a:effectLst/>
                <a:highlight>
                  <a:srgbClr val="FFFFFF"/>
                </a:highlight>
                <a:latin typeface="ArialMT"/>
              </a:rPr>
              <a:t>ie</a:t>
            </a:r>
            <a:r>
              <a:rPr lang="en-US" sz="1800" dirty="0">
                <a:effectLst/>
                <a:highlight>
                  <a:srgbClr val="FFFFFF"/>
                </a:highlight>
                <a:latin typeface="ArialMT"/>
              </a:rPr>
              <a:t> 99.99% uptime)? What specific alerting and monitoring would be needed?  </a:t>
            </a:r>
          </a:p>
          <a:p>
            <a:pPr>
              <a:buFont typeface="+mj-lt"/>
              <a:buAutoNum type="arabicPeriod" startAt="7"/>
            </a:pPr>
            <a:r>
              <a:rPr lang="en-US" sz="1800" dirty="0">
                <a:effectLst/>
                <a:highlight>
                  <a:srgbClr val="FFFFFF"/>
                </a:highlight>
                <a:latin typeface="ArialMT"/>
              </a:rPr>
              <a:t>How would you accommodate being able to re-run or replay scenarios? In what circumstances would this be useful or necessary? </a:t>
            </a:r>
          </a:p>
          <a:p>
            <a:pPr>
              <a:buFont typeface="+mj-lt"/>
              <a:buAutoNum type="arabicPeriod" startAt="7"/>
            </a:pPr>
            <a:r>
              <a:rPr lang="en-US" sz="1800" dirty="0">
                <a:effectLst/>
                <a:highlight>
                  <a:srgbClr val="FFFFFF"/>
                </a:highlight>
                <a:latin typeface="ArialMT"/>
              </a:rPr>
              <a:t>How would you build in the ability to troubleshoot and debug this system? How could you make sure of speedy identification of issues and/or problematic data sources? </a:t>
            </a:r>
          </a:p>
          <a:p>
            <a:pPr>
              <a:buFont typeface="+mj-lt"/>
              <a:buAutoNum type="arabicPeriod" startAt="7"/>
            </a:pPr>
            <a:r>
              <a:rPr lang="en-US" sz="1800" dirty="0">
                <a:effectLst/>
                <a:highlight>
                  <a:srgbClr val="FFFFFF"/>
                </a:highlight>
                <a:latin typeface="ArialMT"/>
              </a:rPr>
              <a:t>How would you document this entire system for other members of your data engineering and software engineering teams to maintain in your absence? What specific aspects are most important and how would you ensure it was understood? </a:t>
            </a:r>
          </a:p>
          <a:p>
            <a:pPr>
              <a:buFont typeface="+mj-lt"/>
              <a:buAutoNum type="arabicPeriod" startAt="7"/>
            </a:pPr>
            <a:r>
              <a:rPr lang="en-US" sz="1800" dirty="0">
                <a:effectLst/>
                <a:highlight>
                  <a:srgbClr val="FFFFFF"/>
                </a:highlight>
                <a:latin typeface="ArialMT"/>
              </a:rPr>
              <a:t>What resources and people would you want to involve and when? How would you approach this? (</a:t>
            </a:r>
            <a:r>
              <a:rPr lang="en-US" sz="1800" dirty="0" err="1">
                <a:effectLst/>
                <a:highlight>
                  <a:srgbClr val="FFFFFF"/>
                </a:highlight>
                <a:latin typeface="ArialMT"/>
              </a:rPr>
              <a:t>ie</a:t>
            </a:r>
            <a:r>
              <a:rPr lang="en-US" sz="1800" dirty="0">
                <a:effectLst/>
                <a:highlight>
                  <a:srgbClr val="FFFFFF"/>
                </a:highlight>
                <a:latin typeface="ArialMT"/>
              </a:rPr>
              <a:t> what would be the plan for the different groups - meetings, stop by desks, Slack/IM/email)? </a:t>
            </a:r>
          </a:p>
          <a:p>
            <a:pPr marL="0" indent="0">
              <a:buNone/>
            </a:pPr>
            <a:endParaRPr lang="en-US" sz="1800" dirty="0">
              <a:effectLst/>
              <a:highlight>
                <a:srgbClr val="FFFFFF"/>
              </a:highlight>
              <a:latin typeface="ArialMT"/>
            </a:endParaRPr>
          </a:p>
          <a:p>
            <a:endParaRPr lang="en-US" dirty="0"/>
          </a:p>
        </p:txBody>
      </p:sp>
    </p:spTree>
    <p:extLst>
      <p:ext uri="{BB962C8B-B14F-4D97-AF65-F5344CB8AC3E}">
        <p14:creationId xmlns:p14="http://schemas.microsoft.com/office/powerpoint/2010/main" val="332577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Solution Overview: Testing</a:t>
            </a:r>
          </a:p>
        </p:txBody>
      </p:sp>
      <p:pic>
        <p:nvPicPr>
          <p:cNvPr id="1026" name="Picture 2" descr="Types of ETL Testing">
            <a:extLst>
              <a:ext uri="{FF2B5EF4-FFF2-40B4-BE49-F238E27FC236}">
                <a16:creationId xmlns:a16="http://schemas.microsoft.com/office/drawing/2014/main" id="{E478E3D0-DCB8-CBFF-9CB0-F5B51697E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893549"/>
            <a:ext cx="6780700" cy="50685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2EF433-6169-E7A3-0360-8CEA70B69A4B}"/>
              </a:ext>
            </a:extLst>
          </p:cNvPr>
          <p:cNvSpPr txBox="1"/>
          <p:nvPr/>
        </p:nvSpPr>
        <p:spPr>
          <a:xfrm>
            <a:off x="644434" y="6418217"/>
            <a:ext cx="10215155" cy="523220"/>
          </a:xfrm>
          <a:prstGeom prst="rect">
            <a:avLst/>
          </a:prstGeom>
          <a:noFill/>
        </p:spPr>
        <p:txBody>
          <a:bodyPr wrap="square" rtlCol="0">
            <a:spAutoFit/>
          </a:bodyPr>
          <a:lstStyle/>
          <a:p>
            <a:r>
              <a:rPr lang="en-US" sz="1000" dirty="0"/>
              <a:t>Source: LinkedIn Learning and </a:t>
            </a:r>
            <a:r>
              <a:rPr lang="en-US" sz="1000" b="1" i="0" dirty="0">
                <a:effectLst/>
                <a:latin typeface="var(--artdeco-reset-typography-font-family-sans)"/>
                <a:hlinkClick r:id="rId3"/>
              </a:rPr>
              <a:t>Anshul Thareja</a:t>
            </a:r>
          </a:p>
          <a:p>
            <a:endParaRPr lang="en-US" dirty="0"/>
          </a:p>
        </p:txBody>
      </p:sp>
    </p:spTree>
    <p:extLst>
      <p:ext uri="{BB962C8B-B14F-4D97-AF65-F5344CB8AC3E}">
        <p14:creationId xmlns:p14="http://schemas.microsoft.com/office/powerpoint/2010/main" val="117410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Architecture</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3969656" y="786199"/>
            <a:ext cx="7326087" cy="5282214"/>
          </a:xfrm>
          <a:prstGeom prst="rect">
            <a:avLst/>
          </a:prstGeom>
        </p:spPr>
      </p:pic>
    </p:spTree>
    <p:extLst>
      <p:ext uri="{BB962C8B-B14F-4D97-AF65-F5344CB8AC3E}">
        <p14:creationId xmlns:p14="http://schemas.microsoft.com/office/powerpoint/2010/main" val="293271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00130" y="943096"/>
            <a:ext cx="7265140" cy="4968419"/>
          </a:xfrm>
          <a:prstGeom prst="rect">
            <a:avLst/>
          </a:prstGeom>
        </p:spPr>
      </p:pic>
    </p:spTree>
    <p:extLst>
      <p:ext uri="{BB962C8B-B14F-4D97-AF65-F5344CB8AC3E}">
        <p14:creationId xmlns:p14="http://schemas.microsoft.com/office/powerpoint/2010/main" val="102776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65062" y="992303"/>
            <a:ext cx="7135275" cy="4870005"/>
          </a:xfrm>
          <a:prstGeom prst="rect">
            <a:avLst/>
          </a:prstGeom>
        </p:spPr>
      </p:pic>
    </p:spTree>
    <p:extLst>
      <p:ext uri="{BB962C8B-B14F-4D97-AF65-F5344CB8AC3E}">
        <p14:creationId xmlns:p14="http://schemas.microsoft.com/office/powerpoint/2010/main" val="367045951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2977</TotalTime>
  <Words>891</Words>
  <Application>Microsoft Macintosh PowerPoint</Application>
  <PresentationFormat>Widescreen</PresentationFormat>
  <Paragraphs>56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ArialMT</vt:lpstr>
      <vt:lpstr>Calibri</vt:lpstr>
      <vt:lpstr>Calibri Light</vt:lpstr>
      <vt:lpstr>ui-sans-serif</vt:lpstr>
      <vt:lpstr>var(--artdeco-reset-typography-font-family-sans)</vt:lpstr>
      <vt:lpstr>Office 2013 - 2022 Theme</vt:lpstr>
      <vt:lpstr>Technical</vt:lpstr>
      <vt:lpstr>Resources</vt:lpstr>
      <vt:lpstr>Agenda</vt:lpstr>
      <vt:lpstr>Part I</vt:lpstr>
      <vt:lpstr>Solution Overview</vt:lpstr>
      <vt:lpstr>Solution Overview: Testing</vt:lpstr>
      <vt:lpstr>Architecture</vt:lpstr>
      <vt:lpstr>Tables</vt:lpstr>
      <vt:lpstr>Tables</vt:lpstr>
      <vt:lpstr>Part II</vt:lpstr>
      <vt:lpstr>Overview</vt:lpstr>
      <vt:lpstr>Data Engineering</vt:lpstr>
      <vt:lpstr>Exploratory Analysis</vt:lpstr>
      <vt:lpstr>Feature Selection</vt:lpstr>
      <vt:lpstr>Feat. Eng. Pipeline</vt:lpstr>
      <vt:lpstr>Model Pipeline</vt:lpstr>
      <vt:lpstr>Model Repo</vt:lpstr>
      <vt:lpstr>Model Repo</vt:lpstr>
      <vt:lpstr>Inference Service</vt:lpstr>
      <vt:lpstr>Inference Service</vt:lpstr>
      <vt:lpstr>Additional Information</vt:lpstr>
      <vt:lpstr>AI MATURITY</vt:lpstr>
      <vt:lpstr>MLOps 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bellamy</dc:creator>
  <cp:lastModifiedBy>john bellamy</cp:lastModifiedBy>
  <cp:revision>3</cp:revision>
  <dcterms:created xsi:type="dcterms:W3CDTF">2024-07-06T17:42:39Z</dcterms:created>
  <dcterms:modified xsi:type="dcterms:W3CDTF">2024-07-08T21:23:32Z</dcterms:modified>
</cp:coreProperties>
</file>